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18288000" cy="10287000"/>
  <p:notesSz cx="6858000" cy="9144000"/>
  <p:embeddedFontLst>
    <p:embeddedFont>
      <p:font typeface="Clear Sans" panose="020B0604020202020204" charset="0"/>
      <p:regular r:id="rId13"/>
    </p:embeddedFont>
    <p:embeddedFont>
      <p:font typeface="Clear Sans Bold" panose="020B0604020202020204" charset="0"/>
      <p:regular r:id="rId14"/>
    </p:embeddedFont>
    <p:embeddedFont>
      <p:font typeface="Clear Sans Medium" panose="020B0604020202020204" charset="0"/>
      <p:regular r:id="rId15"/>
    </p:embeddedFont>
    <p:embeddedFont>
      <p:font typeface="Open Sans" panose="020B0606030504020204" pitchFamily="34" charset="0"/>
      <p:regular r:id="rId16"/>
    </p:embeddedFont>
    <p:embeddedFont>
      <p:font typeface="Open Sans Bold" panose="020B0806030504020204" charset="0"/>
      <p:regular r:id="rId17"/>
    </p:embeddedFont>
    <p:embeddedFont>
      <p:font typeface="Open Sans Italics" panose="020B0604020202020204" charset="0"/>
      <p:regular r:id="rId18"/>
    </p:embeddedFont>
    <p:embeddedFont>
      <p:font typeface="Tenor Sans" panose="020B0604020202020204" charset="-52"/>
      <p:regular r:id="rId19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22" autoAdjust="0"/>
  </p:normalViewPr>
  <p:slideViewPr>
    <p:cSldViewPr>
      <p:cViewPr varScale="1">
        <p:scale>
          <a:sx n="51" d="100"/>
          <a:sy n="51" d="100"/>
        </p:scale>
        <p:origin x="43" y="53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1.fntdata"/><Relationship Id="rId18" Type="http://schemas.openxmlformats.org/officeDocument/2006/relationships/font" Target="fonts/font6.fntdata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5.fntdata"/><Relationship Id="rId2" Type="http://schemas.openxmlformats.org/officeDocument/2006/relationships/slide" Target="slides/slide1.xml"/><Relationship Id="rId16" Type="http://schemas.openxmlformats.org/officeDocument/2006/relationships/font" Target="fonts/font4.fntdata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font" Target="fonts/font3.fntdata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font" Target="fonts/font7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2.fntdata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  <p:transition spd="slow">
    <p:push dir="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  <p:transition spd="slow">
    <p:push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  <p:transition spd="slow">
    <p:push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  <p:transition spd="slow">
    <p:push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  <p:transition spd="slow">
    <p:push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5/8/2025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  <p:transition spd="slow">
    <p:push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5/8/2025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  <p:transition spd="slow">
    <p:push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5/8/2025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  <p:transition spd="slow">
    <p:push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5/8/2025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  <p:transition spd="slow">
    <p:push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5/8/2025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  <p:transition spd="slow">
    <p:push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5/8/2025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  <p:transition spd="slow">
    <p:push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5/8/2025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‹№›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push dir="u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sciencedirect.com/science/article/pii/S0959440X24000216" TargetMode="External"/><Relationship Id="rId7" Type="http://schemas.openxmlformats.org/officeDocument/2006/relationships/hyperlink" Target="https://www.science.org/content/article/ai-designer-proteins-could-transform-medicine-and-materials" TargetMode="External"/><Relationship Id="rId2" Type="http://schemas.openxmlformats.org/officeDocument/2006/relationships/hyperlink" Target="https://flexikon.doccheck.com/de/Proteinstruktur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magazine.hms.harvard.edu/articles/did-ai-solve-protein-folding-problem" TargetMode="External"/><Relationship Id="rId5" Type="http://schemas.openxmlformats.org/officeDocument/2006/relationships/hyperlink" Target="https://www.sciencedirect.com/science/article/pii/S0092867423014022" TargetMode="External"/><Relationship Id="rId4" Type="http://schemas.openxmlformats.org/officeDocument/2006/relationships/hyperlink" Target="https://arxiv.org/abs/2502.19173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BCDC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6415898" y="-4356190"/>
            <a:ext cx="16330085" cy="9165260"/>
          </a:xfrm>
          <a:custGeom>
            <a:avLst/>
            <a:gdLst/>
            <a:ahLst/>
            <a:cxnLst/>
            <a:rect l="l" t="t" r="r" b="b"/>
            <a:pathLst>
              <a:path w="16330085" h="9165260">
                <a:moveTo>
                  <a:pt x="0" y="0"/>
                </a:moveTo>
                <a:lnTo>
                  <a:pt x="16330085" y="0"/>
                </a:lnTo>
                <a:lnTo>
                  <a:pt x="16330085" y="9165260"/>
                </a:lnTo>
                <a:lnTo>
                  <a:pt x="0" y="916526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19999"/>
            </a:blip>
            <a:stretch>
              <a:fillRect/>
            </a:stretch>
          </a:blipFill>
        </p:spPr>
      </p:sp>
      <p:sp>
        <p:nvSpPr>
          <p:cNvPr id="3" name="Freeform 3"/>
          <p:cNvSpPr/>
          <p:nvPr/>
        </p:nvSpPr>
        <p:spPr>
          <a:xfrm>
            <a:off x="8529890" y="48754"/>
            <a:ext cx="9814177" cy="10238246"/>
          </a:xfrm>
          <a:custGeom>
            <a:avLst/>
            <a:gdLst/>
            <a:ahLst/>
            <a:cxnLst/>
            <a:rect l="l" t="t" r="r" b="b"/>
            <a:pathLst>
              <a:path w="9814177" h="10238246">
                <a:moveTo>
                  <a:pt x="0" y="0"/>
                </a:moveTo>
                <a:lnTo>
                  <a:pt x="9814177" y="0"/>
                </a:lnTo>
                <a:lnTo>
                  <a:pt x="9814177" y="10238246"/>
                </a:lnTo>
                <a:lnTo>
                  <a:pt x="0" y="10238246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476" r="-59418"/>
            </a:stretch>
          </a:blipFill>
        </p:spPr>
      </p:sp>
      <p:grpSp>
        <p:nvGrpSpPr>
          <p:cNvPr id="4" name="Group 4"/>
          <p:cNvGrpSpPr/>
          <p:nvPr/>
        </p:nvGrpSpPr>
        <p:grpSpPr>
          <a:xfrm>
            <a:off x="273010" y="2434305"/>
            <a:ext cx="7501190" cy="3969464"/>
            <a:chOff x="0" y="0"/>
            <a:chExt cx="10001586" cy="5292619"/>
          </a:xfrm>
        </p:grpSpPr>
        <p:sp>
          <p:nvSpPr>
            <p:cNvPr id="5" name="TextBox 5"/>
            <p:cNvSpPr txBox="1"/>
            <p:nvPr/>
          </p:nvSpPr>
          <p:spPr>
            <a:xfrm>
              <a:off x="0" y="197397"/>
              <a:ext cx="10001586" cy="271780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8090"/>
                </a:lnSpc>
              </a:pPr>
              <a:r>
                <a:rPr lang="en-US" sz="6741" spc="-67">
                  <a:solidFill>
                    <a:srgbClr val="FDF9F5"/>
                  </a:solidFill>
                  <a:latin typeface="Tenor Sans"/>
                  <a:ea typeface="Tenor Sans"/>
                  <a:cs typeface="Tenor Sans"/>
                  <a:sym typeface="Tenor Sans"/>
                </a:rPr>
                <a:t>KI BASIERTES PROTEINDESIGN</a:t>
              </a:r>
            </a:p>
          </p:txBody>
        </p:sp>
        <p:sp>
          <p:nvSpPr>
            <p:cNvPr id="6" name="TextBox 6"/>
            <p:cNvSpPr txBox="1"/>
            <p:nvPr/>
          </p:nvSpPr>
          <p:spPr>
            <a:xfrm>
              <a:off x="0" y="3559983"/>
              <a:ext cx="10001586" cy="1657273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3365"/>
                </a:lnSpc>
              </a:pPr>
              <a:r>
                <a:rPr lang="en-US" sz="2403" spc="-24">
                  <a:solidFill>
                    <a:srgbClr val="444949"/>
                  </a:solidFill>
                  <a:latin typeface="Clear Sans"/>
                  <a:ea typeface="Clear Sans"/>
                  <a:cs typeface="Clear Sans"/>
                  <a:sym typeface="Clear Sans"/>
                </a:rPr>
                <a:t>Oleksandra Baryshnikova</a:t>
              </a:r>
            </a:p>
            <a:p>
              <a:pPr algn="l">
                <a:lnSpc>
                  <a:spcPts val="3365"/>
                </a:lnSpc>
              </a:pPr>
              <a:r>
                <a:rPr lang="en-US" sz="2403" spc="-24">
                  <a:solidFill>
                    <a:srgbClr val="444949"/>
                  </a:solidFill>
                  <a:latin typeface="Clear Sans"/>
                  <a:ea typeface="Clear Sans"/>
                  <a:cs typeface="Clear Sans"/>
                  <a:sym typeface="Clear Sans"/>
                </a:rPr>
                <a:t>Sviatoslav Marchenko </a:t>
              </a:r>
            </a:p>
            <a:p>
              <a:pPr marL="0" lvl="0" indent="0" algn="l">
                <a:lnSpc>
                  <a:spcPts val="3365"/>
                </a:lnSpc>
                <a:spcBef>
                  <a:spcPct val="0"/>
                </a:spcBef>
              </a:pPr>
              <a:endParaRPr lang="en-US" sz="2403" spc="-24">
                <a:solidFill>
                  <a:srgbClr val="444949"/>
                </a:solidFill>
                <a:latin typeface="Clear Sans"/>
                <a:ea typeface="Clear Sans"/>
                <a:cs typeface="Clear Sans"/>
                <a:sym typeface="Clear Sans"/>
              </a:endParaRPr>
            </a:p>
          </p:txBody>
        </p:sp>
      </p:grpSp>
    </p:spTree>
  </p:cSld>
  <p:clrMapOvr>
    <a:masterClrMapping/>
  </p:clrMapOvr>
  <p:transition spd="slow">
    <p:push dir="u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DF9F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/>
          <p:cNvSpPr/>
          <p:nvPr/>
        </p:nvSpPr>
        <p:spPr>
          <a:xfrm>
            <a:off x="1789301" y="2121121"/>
            <a:ext cx="7046342" cy="6044757"/>
          </a:xfrm>
          <a:prstGeom prst="rect">
            <a:avLst/>
          </a:prstGeom>
          <a:solidFill>
            <a:srgbClr val="BBCDC5"/>
          </a:solidFill>
        </p:spPr>
      </p:sp>
      <p:sp>
        <p:nvSpPr>
          <p:cNvPr id="3" name="AutoShape 3"/>
          <p:cNvSpPr/>
          <p:nvPr/>
        </p:nvSpPr>
        <p:spPr>
          <a:xfrm>
            <a:off x="9427980" y="2121121"/>
            <a:ext cx="8630853" cy="7434252"/>
          </a:xfrm>
          <a:prstGeom prst="rect">
            <a:avLst/>
          </a:prstGeom>
          <a:solidFill>
            <a:srgbClr val="BBCDC5"/>
          </a:solidFill>
        </p:spPr>
      </p:sp>
      <p:sp>
        <p:nvSpPr>
          <p:cNvPr id="4" name="Freeform 4"/>
          <p:cNvSpPr/>
          <p:nvPr/>
        </p:nvSpPr>
        <p:spPr>
          <a:xfrm rot="5718379" flipH="1">
            <a:off x="1114205" y="-10911872"/>
            <a:ext cx="9506983" cy="24455263"/>
          </a:xfrm>
          <a:custGeom>
            <a:avLst/>
            <a:gdLst/>
            <a:ahLst/>
            <a:cxnLst/>
            <a:rect l="l" t="t" r="r" b="b"/>
            <a:pathLst>
              <a:path w="9506983" h="24455263">
                <a:moveTo>
                  <a:pt x="9506983" y="0"/>
                </a:moveTo>
                <a:lnTo>
                  <a:pt x="0" y="0"/>
                </a:lnTo>
                <a:lnTo>
                  <a:pt x="0" y="24455263"/>
                </a:lnTo>
                <a:lnTo>
                  <a:pt x="9506983" y="24455263"/>
                </a:lnTo>
                <a:lnTo>
                  <a:pt x="9506983" y="0"/>
                </a:lnTo>
                <a:close/>
              </a:path>
            </a:pathLst>
          </a:custGeom>
          <a:blipFill>
            <a:blip r:embed="rId2">
              <a:alphaModFix amt="19999"/>
            </a:blip>
            <a:stretch>
              <a:fillRect/>
            </a:stretch>
          </a:blipFill>
        </p:spPr>
      </p:sp>
      <p:sp>
        <p:nvSpPr>
          <p:cNvPr id="5" name="TextBox 5"/>
          <p:cNvSpPr txBox="1"/>
          <p:nvPr/>
        </p:nvSpPr>
        <p:spPr>
          <a:xfrm>
            <a:off x="9642039" y="2571506"/>
            <a:ext cx="8202736" cy="652395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663"/>
              </a:lnSpc>
            </a:pPr>
            <a:r>
              <a:rPr lang="en-US" sz="3885" spc="-77">
                <a:solidFill>
                  <a:srgbClr val="FDF9F5"/>
                </a:solidFill>
                <a:latin typeface="Tenor Sans"/>
                <a:ea typeface="Tenor Sans"/>
                <a:cs typeface="Tenor Sans"/>
                <a:sym typeface="Tenor Sans"/>
              </a:rPr>
              <a:t>KI-basiertes Proteindesign stellt eine bahnbrechende Entwicklung dar, die das Verständnis, die Vorhersage und das Design von Proteinstrukturen revolutioniert. Dank moderner KI-Modelle wie AlphaFold2, ESM-2 oder ProteinMPNN ist es heute möglich, sowohl die native Struktur als auch völlig neue funktionale Proteine mit hoher Präzision zu entwerfen.</a:t>
            </a:r>
          </a:p>
        </p:txBody>
      </p:sp>
      <p:sp>
        <p:nvSpPr>
          <p:cNvPr id="6" name="TextBox 6"/>
          <p:cNvSpPr txBox="1"/>
          <p:nvPr/>
        </p:nvSpPr>
        <p:spPr>
          <a:xfrm>
            <a:off x="2505772" y="4549400"/>
            <a:ext cx="5613401" cy="11786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9219"/>
              </a:lnSpc>
            </a:pPr>
            <a:r>
              <a:rPr lang="en-US" sz="7682" spc="-153">
                <a:solidFill>
                  <a:srgbClr val="FDF9F5"/>
                </a:solidFill>
                <a:latin typeface="Tenor Sans"/>
                <a:ea typeface="Tenor Sans"/>
                <a:cs typeface="Tenor Sans"/>
                <a:sym typeface="Tenor Sans"/>
              </a:rPr>
              <a:t>Fazit</a:t>
            </a:r>
          </a:p>
        </p:txBody>
      </p:sp>
    </p:spTree>
  </p:cSld>
  <p:clrMapOvr>
    <a:masterClrMapping/>
  </p:clrMapOvr>
  <p:transition spd="slow">
    <p:push dir="u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DF9F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0" y="1797208"/>
            <a:ext cx="18288000" cy="598106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759"/>
              </a:lnSpc>
            </a:pPr>
            <a:r>
              <a:rPr lang="en-US" sz="3399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Quellen:</a:t>
            </a:r>
          </a:p>
          <a:p>
            <a:pPr algn="ctr">
              <a:lnSpc>
                <a:spcPts val="4759"/>
              </a:lnSpc>
            </a:pPr>
            <a:r>
              <a:rPr lang="en-US" sz="3399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 Motif-Scaffolding</a:t>
            </a:r>
          </a:p>
          <a:p>
            <a:pPr algn="ctr">
              <a:lnSpc>
                <a:spcPts val="4759"/>
              </a:lnSpc>
            </a:pPr>
            <a:r>
              <a:rPr lang="en-US" sz="3399" u="sng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  <a:hlinkClick r:id="rId2" tooltip="https://flexikon.doccheck.com/de/Proteinstruktur"/>
              </a:rPr>
              <a:t>https://flexikon.doccheck.com/de/Proteinstruktur</a:t>
            </a:r>
          </a:p>
          <a:p>
            <a:pPr algn="ctr">
              <a:lnSpc>
                <a:spcPts val="4759"/>
              </a:lnSpc>
            </a:pPr>
            <a:r>
              <a:rPr lang="en-US" sz="3399" u="sng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  <a:hlinkClick r:id="rId3" tooltip="https://www.sciencedirect.com/science/article/pii/S0959440X24000216"/>
              </a:rPr>
              <a:t>https://www.sciencedirect.com/science/article/pii/S0959440X24000216</a:t>
            </a:r>
          </a:p>
          <a:p>
            <a:pPr algn="ctr">
              <a:lnSpc>
                <a:spcPts val="4759"/>
              </a:lnSpc>
            </a:pPr>
            <a:r>
              <a:rPr lang="en-US" sz="3399" u="sng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  <a:hlinkClick r:id="rId4" tooltip="https://arxiv.org/abs/2502.19173"/>
              </a:rPr>
              <a:t>https://arxiv.org/abs/2502.19173</a:t>
            </a:r>
          </a:p>
          <a:p>
            <a:pPr algn="ctr">
              <a:lnSpc>
                <a:spcPts val="4759"/>
              </a:lnSpc>
            </a:pPr>
            <a:r>
              <a:rPr lang="en-US" sz="3399" u="sng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  <a:hlinkClick r:id="rId5" tooltip="https://www.sciencedirect.com/science/article/pii/S0092867423014022"/>
              </a:rPr>
              <a:t>https://www.sciencedirect.com/science/article/pii/S0092867423014022</a:t>
            </a:r>
          </a:p>
          <a:p>
            <a:pPr algn="ctr">
              <a:lnSpc>
                <a:spcPts val="4759"/>
              </a:lnSpc>
            </a:pPr>
            <a:r>
              <a:rPr lang="en-US" sz="3399" u="sng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  <a:hlinkClick r:id="rId6" tooltip="https://magazine.hms.harvard.edu/articles/did-ai-solve-protein-folding-problem"/>
              </a:rPr>
              <a:t>https://magazine.hms.harvard.edu/articles/did-ai-solve-protein-folding-problem</a:t>
            </a:r>
          </a:p>
          <a:p>
            <a:pPr algn="ctr">
              <a:lnSpc>
                <a:spcPts val="4759"/>
              </a:lnSpc>
            </a:pPr>
            <a:r>
              <a:rPr lang="en-US" sz="3399" u="sng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  <a:hlinkClick r:id="rId7" tooltip="https://www.science.org/content/article/ai-designer-proteins-could-transform-medicine-and-materials"/>
              </a:rPr>
              <a:t>https://www.science.org/content/article/ai-designer-proteins-could-transform-medicine-and-materials</a:t>
            </a:r>
          </a:p>
          <a:p>
            <a:pPr algn="ctr">
              <a:lnSpc>
                <a:spcPts val="4759"/>
              </a:lnSpc>
            </a:pPr>
            <a:endParaRPr lang="en-US" sz="3399" u="sng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  <a:hlinkClick r:id="rId7" tooltip="https://www.science.org/content/article/ai-designer-proteins-could-transform-medicine-and-materials"/>
            </a:endParaRPr>
          </a:p>
        </p:txBody>
      </p:sp>
    </p:spTree>
  </p:cSld>
  <p:clrMapOvr>
    <a:masterClrMapping/>
  </p:clrMapOvr>
  <p:transition spd="slow">
    <p:push dir="u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DF9F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 flipH="1">
            <a:off x="-2890284" y="-278304"/>
            <a:ext cx="18274431" cy="13682980"/>
          </a:xfrm>
          <a:custGeom>
            <a:avLst/>
            <a:gdLst/>
            <a:ahLst/>
            <a:cxnLst/>
            <a:rect l="l" t="t" r="r" b="b"/>
            <a:pathLst>
              <a:path w="18274431" h="13682980">
                <a:moveTo>
                  <a:pt x="18274431" y="0"/>
                </a:moveTo>
                <a:lnTo>
                  <a:pt x="0" y="0"/>
                </a:lnTo>
                <a:lnTo>
                  <a:pt x="0" y="13682980"/>
                </a:lnTo>
                <a:lnTo>
                  <a:pt x="18274431" y="13682980"/>
                </a:lnTo>
                <a:lnTo>
                  <a:pt x="18274431" y="0"/>
                </a:lnTo>
                <a:close/>
              </a:path>
            </a:pathLst>
          </a:custGeom>
          <a:blipFill>
            <a:blip r:embed="rId2">
              <a:alphaModFix amt="30000"/>
            </a:blip>
            <a:stretch>
              <a:fillRect/>
            </a:stretch>
          </a:blipFill>
        </p:spPr>
      </p:sp>
      <p:sp>
        <p:nvSpPr>
          <p:cNvPr id="3" name="TextBox 3"/>
          <p:cNvSpPr txBox="1"/>
          <p:nvPr/>
        </p:nvSpPr>
        <p:spPr>
          <a:xfrm>
            <a:off x="1028700" y="1009650"/>
            <a:ext cx="7648533" cy="122851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9600"/>
              </a:lnSpc>
            </a:pPr>
            <a:r>
              <a:rPr lang="en-US" sz="8000" spc="-160">
                <a:solidFill>
                  <a:srgbClr val="82A696"/>
                </a:solidFill>
                <a:latin typeface="Tenor Sans"/>
                <a:ea typeface="Tenor Sans"/>
                <a:cs typeface="Tenor Sans"/>
                <a:sym typeface="Tenor Sans"/>
              </a:rPr>
              <a:t>Gliederung</a:t>
            </a:r>
          </a:p>
        </p:txBody>
      </p:sp>
      <p:sp>
        <p:nvSpPr>
          <p:cNvPr id="4" name="TextBox 4"/>
          <p:cNvSpPr txBox="1"/>
          <p:nvPr/>
        </p:nvSpPr>
        <p:spPr>
          <a:xfrm>
            <a:off x="689491" y="2681224"/>
            <a:ext cx="16909018" cy="674072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915869" lvl="1" indent="-457934" algn="just">
              <a:lnSpc>
                <a:spcPts val="5938"/>
              </a:lnSpc>
              <a:buAutoNum type="arabicPeriod"/>
            </a:pPr>
            <a:r>
              <a:rPr lang="en-US" sz="4242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Einführung in das Proteindesign</a:t>
            </a:r>
          </a:p>
          <a:p>
            <a:pPr marL="915869" lvl="1" indent="-457934" algn="just">
              <a:lnSpc>
                <a:spcPts val="5938"/>
              </a:lnSpc>
              <a:buAutoNum type="arabicPeriod"/>
            </a:pPr>
            <a:r>
              <a:rPr lang="en-US" sz="4242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Das Levinthal-Paradox</a:t>
            </a:r>
          </a:p>
          <a:p>
            <a:pPr marL="915869" lvl="1" indent="-457934" algn="just">
              <a:lnSpc>
                <a:spcPts val="5938"/>
              </a:lnSpc>
              <a:buAutoNum type="arabicPeriod"/>
            </a:pPr>
            <a:r>
              <a:rPr lang="en-US" sz="4242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Entwurf neuartiger Proteinstrukturen mit Künstlicher Intelligenz</a:t>
            </a:r>
          </a:p>
          <a:p>
            <a:pPr marL="915869" lvl="1" indent="-457934" algn="just">
              <a:lnSpc>
                <a:spcPts val="5938"/>
              </a:lnSpc>
              <a:buAutoNum type="arabicPeriod"/>
            </a:pPr>
            <a:r>
              <a:rPr lang="en-US" sz="4242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ESM-2 und ProGen - Sprachmodelle für Maschinenlernen</a:t>
            </a:r>
          </a:p>
          <a:p>
            <a:pPr marL="915869" lvl="1" indent="-457934" algn="just">
              <a:lnSpc>
                <a:spcPts val="5938"/>
              </a:lnSpc>
              <a:buAutoNum type="arabicPeriod"/>
            </a:pPr>
            <a:r>
              <a:rPr lang="en-US" sz="4242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ProteinMPNN und Frame2seq</a:t>
            </a:r>
          </a:p>
          <a:p>
            <a:pPr marL="915869" lvl="1" indent="-457934" algn="just">
              <a:lnSpc>
                <a:spcPts val="5938"/>
              </a:lnSpc>
              <a:buAutoNum type="arabicPeriod"/>
            </a:pPr>
            <a:r>
              <a:rPr lang="en-US" sz="4242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Diffusionsmodelle</a:t>
            </a:r>
          </a:p>
          <a:p>
            <a:pPr marL="915869" lvl="1" indent="-457934" algn="just">
              <a:lnSpc>
                <a:spcPts val="5938"/>
              </a:lnSpc>
              <a:buAutoNum type="arabicPeriod"/>
            </a:pPr>
            <a:r>
              <a:rPr lang="en-US" sz="4242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Fortschritte durch KI im Protein-Design</a:t>
            </a:r>
          </a:p>
          <a:p>
            <a:pPr marL="915869" lvl="1" indent="-457934" algn="just">
              <a:lnSpc>
                <a:spcPts val="5938"/>
              </a:lnSpc>
              <a:buAutoNum type="arabicPeriod"/>
            </a:pPr>
            <a:r>
              <a:rPr lang="en-US" sz="4242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Fazit</a:t>
            </a:r>
          </a:p>
          <a:p>
            <a:pPr marL="915869" lvl="1" indent="-457934" algn="just">
              <a:lnSpc>
                <a:spcPts val="5938"/>
              </a:lnSpc>
              <a:buAutoNum type="arabicPeriod"/>
            </a:pPr>
            <a:r>
              <a:rPr lang="en-US" sz="4242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Quellen</a:t>
            </a:r>
          </a:p>
        </p:txBody>
      </p:sp>
    </p:spTree>
  </p:cSld>
  <p:clrMapOvr>
    <a:masterClrMapping/>
  </p:clrMapOvr>
  <p:transition spd="slow">
    <p:push dir="u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BCDC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1028700" y="3673092"/>
            <a:ext cx="7359696" cy="292176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7679"/>
              </a:lnSpc>
            </a:pPr>
            <a:r>
              <a:rPr lang="en-US" sz="6399" spc="-63" dirty="0">
                <a:solidFill>
                  <a:srgbClr val="444949"/>
                </a:solidFill>
                <a:latin typeface="Tenor Sans"/>
                <a:ea typeface="Tenor Sans"/>
                <a:cs typeface="Tenor Sans"/>
                <a:sym typeface="Tenor Sans"/>
              </a:rPr>
              <a:t>EINFÜHRUNG IN DAS PROTEINDESIGN</a:t>
            </a:r>
          </a:p>
        </p:txBody>
      </p:sp>
      <p:sp>
        <p:nvSpPr>
          <p:cNvPr id="3" name="TextBox 3"/>
          <p:cNvSpPr txBox="1"/>
          <p:nvPr/>
        </p:nvSpPr>
        <p:spPr>
          <a:xfrm>
            <a:off x="9336426" y="7235190"/>
            <a:ext cx="8334694" cy="202311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4059"/>
              </a:lnSpc>
              <a:spcBef>
                <a:spcPct val="0"/>
              </a:spcBef>
            </a:pPr>
            <a:r>
              <a:rPr lang="en-US" sz="2899" spc="-28">
                <a:solidFill>
                  <a:srgbClr val="000000"/>
                </a:solidFill>
                <a:latin typeface="Clear Sans"/>
                <a:ea typeface="Clear Sans"/>
                <a:cs typeface="Clear Sans"/>
                <a:sym typeface="Clear Sans"/>
              </a:rPr>
              <a:t>Modellierung der Proteinstruktur auf molekularer Ebene.</a:t>
            </a:r>
          </a:p>
          <a:p>
            <a:pPr algn="l">
              <a:lnSpc>
                <a:spcPts val="4059"/>
              </a:lnSpc>
              <a:spcBef>
                <a:spcPct val="0"/>
              </a:spcBef>
            </a:pPr>
            <a:r>
              <a:rPr lang="en-US" sz="2899" b="1" spc="-28">
                <a:solidFill>
                  <a:srgbClr val="000000"/>
                </a:solidFill>
                <a:latin typeface="Clear Sans Bold"/>
                <a:ea typeface="Clear Sans Bold"/>
                <a:cs typeface="Clear Sans Bold"/>
                <a:sym typeface="Clear Sans Bold"/>
              </a:rPr>
              <a:t>De-novo-Design</a:t>
            </a:r>
            <a:r>
              <a:rPr lang="en-US" sz="2899" spc="-28">
                <a:solidFill>
                  <a:srgbClr val="000000"/>
                </a:solidFill>
                <a:latin typeface="Clear Sans"/>
                <a:ea typeface="Clear Sans"/>
                <a:cs typeface="Clear Sans"/>
                <a:sym typeface="Clear Sans"/>
              </a:rPr>
              <a:t>: Design ohne natürliche Vorlage.</a:t>
            </a:r>
          </a:p>
          <a:p>
            <a:pPr algn="l">
              <a:lnSpc>
                <a:spcPts val="3919"/>
              </a:lnSpc>
              <a:spcBef>
                <a:spcPct val="0"/>
              </a:spcBef>
            </a:pPr>
            <a:endParaRPr lang="en-US" sz="2899" spc="-28">
              <a:solidFill>
                <a:srgbClr val="000000"/>
              </a:solidFill>
              <a:latin typeface="Clear Sans"/>
              <a:ea typeface="Clear Sans"/>
              <a:cs typeface="Clear Sans"/>
              <a:sym typeface="Clear Sans"/>
            </a:endParaRPr>
          </a:p>
        </p:txBody>
      </p:sp>
      <p:sp>
        <p:nvSpPr>
          <p:cNvPr id="4" name="TextBox 4"/>
          <p:cNvSpPr txBox="1"/>
          <p:nvPr/>
        </p:nvSpPr>
        <p:spPr>
          <a:xfrm>
            <a:off x="7122444" y="1193174"/>
            <a:ext cx="1802162" cy="206334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6855"/>
              </a:lnSpc>
              <a:spcBef>
                <a:spcPct val="0"/>
              </a:spcBef>
            </a:pPr>
            <a:r>
              <a:rPr lang="en-US" sz="12039" b="1" spc="-1396">
                <a:solidFill>
                  <a:srgbClr val="FDF9F5">
                    <a:alpha val="28627"/>
                  </a:srgbClr>
                </a:solidFill>
                <a:latin typeface="Clear Sans Medium"/>
                <a:ea typeface="Clear Sans Medium"/>
                <a:cs typeface="Clear Sans Medium"/>
                <a:sym typeface="Clear Sans Medium"/>
              </a:rPr>
              <a:t>01</a:t>
            </a:r>
          </a:p>
        </p:txBody>
      </p:sp>
      <p:sp>
        <p:nvSpPr>
          <p:cNvPr id="5" name="TextBox 5"/>
          <p:cNvSpPr txBox="1"/>
          <p:nvPr/>
        </p:nvSpPr>
        <p:spPr>
          <a:xfrm>
            <a:off x="7122444" y="6825894"/>
            <a:ext cx="1802162" cy="206334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6855"/>
              </a:lnSpc>
              <a:spcBef>
                <a:spcPct val="0"/>
              </a:spcBef>
            </a:pPr>
            <a:r>
              <a:rPr lang="en-US" sz="12039" b="1" spc="-1396">
                <a:solidFill>
                  <a:srgbClr val="FDF9F5">
                    <a:alpha val="28627"/>
                  </a:srgbClr>
                </a:solidFill>
                <a:latin typeface="Clear Sans Medium"/>
                <a:ea typeface="Clear Sans Medium"/>
                <a:cs typeface="Clear Sans Medium"/>
                <a:sym typeface="Clear Sans Medium"/>
              </a:rPr>
              <a:t>03</a:t>
            </a:r>
          </a:p>
        </p:txBody>
      </p:sp>
      <p:sp>
        <p:nvSpPr>
          <p:cNvPr id="6" name="TextBox 6"/>
          <p:cNvSpPr txBox="1"/>
          <p:nvPr/>
        </p:nvSpPr>
        <p:spPr>
          <a:xfrm>
            <a:off x="9144000" y="3906818"/>
            <a:ext cx="1802162" cy="206334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6855"/>
              </a:lnSpc>
              <a:spcBef>
                <a:spcPct val="0"/>
              </a:spcBef>
            </a:pPr>
            <a:r>
              <a:rPr lang="en-US" sz="12039" b="1" spc="-1396">
                <a:solidFill>
                  <a:srgbClr val="FDF9F5">
                    <a:alpha val="28627"/>
                  </a:srgbClr>
                </a:solidFill>
                <a:latin typeface="Clear Sans Medium"/>
                <a:ea typeface="Clear Sans Medium"/>
                <a:cs typeface="Clear Sans Medium"/>
                <a:sym typeface="Clear Sans Medium"/>
              </a:rPr>
              <a:t>02</a:t>
            </a:r>
          </a:p>
        </p:txBody>
      </p:sp>
      <p:sp>
        <p:nvSpPr>
          <p:cNvPr id="7" name="TextBox 7"/>
          <p:cNvSpPr txBox="1"/>
          <p:nvPr/>
        </p:nvSpPr>
        <p:spPr>
          <a:xfrm>
            <a:off x="11208554" y="4618138"/>
            <a:ext cx="6050746" cy="9935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4036"/>
              </a:lnSpc>
              <a:spcBef>
                <a:spcPct val="0"/>
              </a:spcBef>
            </a:pPr>
            <a:r>
              <a:rPr lang="en-US" sz="2882" spc="-28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Anwendungen: Medizin, Industrie, Umweltschutz.</a:t>
            </a:r>
          </a:p>
        </p:txBody>
      </p:sp>
      <p:sp>
        <p:nvSpPr>
          <p:cNvPr id="8" name="TextBox 8"/>
          <p:cNvSpPr txBox="1"/>
          <p:nvPr/>
        </p:nvSpPr>
        <p:spPr>
          <a:xfrm>
            <a:off x="9336426" y="981075"/>
            <a:ext cx="7537134" cy="266851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591"/>
              </a:lnSpc>
            </a:pPr>
            <a:r>
              <a:rPr lang="en-US" sz="2565" b="1">
                <a:solidFill>
                  <a:srgbClr val="000000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Protein-Design </a:t>
            </a:r>
            <a:r>
              <a:rPr lang="en-US" sz="2565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ist Erstellung neuer oder verbesserter, veränderter Proteine durch bewusste Änderung der Aminosäuresequenz eines Proteins oder einfach die Bestimmung der bereits vorhandenen nativen Struktur eines Proteins</a:t>
            </a:r>
          </a:p>
        </p:txBody>
      </p:sp>
    </p:spTree>
  </p:cSld>
  <p:clrMapOvr>
    <a:masterClrMapping/>
  </p:clrMapOvr>
  <p:transition spd="slow">
    <p:push dir="u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BCDC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1592197" y="1965021"/>
            <a:ext cx="4767719" cy="6356958"/>
          </a:xfrm>
          <a:custGeom>
            <a:avLst/>
            <a:gdLst/>
            <a:ahLst/>
            <a:cxnLst/>
            <a:rect l="l" t="t" r="r" b="b"/>
            <a:pathLst>
              <a:path w="4767719" h="6356958">
                <a:moveTo>
                  <a:pt x="0" y="0"/>
                </a:moveTo>
                <a:lnTo>
                  <a:pt x="4767719" y="0"/>
                </a:lnTo>
                <a:lnTo>
                  <a:pt x="4767719" y="6356958"/>
                </a:lnTo>
                <a:lnTo>
                  <a:pt x="0" y="6356958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</p:sp>
      <p:sp>
        <p:nvSpPr>
          <p:cNvPr id="3" name="TextBox 3"/>
          <p:cNvSpPr txBox="1"/>
          <p:nvPr/>
        </p:nvSpPr>
        <p:spPr>
          <a:xfrm>
            <a:off x="1592197" y="727616"/>
            <a:ext cx="7416046" cy="88709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7279"/>
              </a:lnSpc>
            </a:pPr>
            <a:r>
              <a:rPr lang="en-US" sz="5199" b="1">
                <a:solidFill>
                  <a:srgbClr val="000000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Das Levinthal-Paradox</a:t>
            </a:r>
          </a:p>
        </p:txBody>
      </p:sp>
      <p:sp>
        <p:nvSpPr>
          <p:cNvPr id="4" name="TextBox 4"/>
          <p:cNvSpPr txBox="1"/>
          <p:nvPr/>
        </p:nvSpPr>
        <p:spPr>
          <a:xfrm>
            <a:off x="6606192" y="2211619"/>
            <a:ext cx="11364906" cy="178054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759"/>
              </a:lnSpc>
            </a:pPr>
            <a:r>
              <a:rPr lang="en-US" sz="3399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Der Sinn vom Levinthal-Paradoxon ist, dass sich Proteine in der Realität sehr schnell falten – aber es ist sehr schwer vorherzusagen, wie genau das passiert.</a:t>
            </a:r>
          </a:p>
        </p:txBody>
      </p:sp>
      <p:sp>
        <p:nvSpPr>
          <p:cNvPr id="5" name="TextBox 5"/>
          <p:cNvSpPr txBox="1"/>
          <p:nvPr/>
        </p:nvSpPr>
        <p:spPr>
          <a:xfrm>
            <a:off x="1592197" y="8617254"/>
            <a:ext cx="1880592" cy="48133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919"/>
              </a:lnSpc>
              <a:spcBef>
                <a:spcPct val="0"/>
              </a:spcBef>
            </a:pPr>
            <a:r>
              <a:rPr lang="en-US" sz="2799" b="1" spc="-324">
                <a:solidFill>
                  <a:srgbClr val="000000"/>
                </a:solidFill>
                <a:latin typeface="Clear Sans Medium"/>
                <a:ea typeface="Clear Sans Medium"/>
                <a:cs typeface="Clear Sans Medium"/>
                <a:sym typeface="Clear Sans Medium"/>
              </a:rPr>
              <a:t>Cyrus Levinthal</a:t>
            </a:r>
          </a:p>
        </p:txBody>
      </p:sp>
      <p:sp>
        <p:nvSpPr>
          <p:cNvPr id="6" name="TextBox 6"/>
          <p:cNvSpPr txBox="1"/>
          <p:nvPr/>
        </p:nvSpPr>
        <p:spPr>
          <a:xfrm>
            <a:off x="7504952" y="5076825"/>
            <a:ext cx="9567386" cy="58039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759"/>
              </a:lnSpc>
            </a:pPr>
            <a:r>
              <a:rPr lang="en-US" sz="3399" i="1">
                <a:solidFill>
                  <a:srgbClr val="000000"/>
                </a:solidFill>
                <a:latin typeface="Open Sans Italics"/>
                <a:ea typeface="Open Sans Italics"/>
                <a:cs typeface="Open Sans Italics"/>
                <a:sym typeface="Open Sans Italics"/>
              </a:rPr>
              <a:t>Hier</a:t>
            </a:r>
            <a:r>
              <a:rPr lang="en-US" sz="3399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 kann die künstliche Intelligenz nützlich sein</a:t>
            </a:r>
          </a:p>
        </p:txBody>
      </p:sp>
      <p:sp>
        <p:nvSpPr>
          <p:cNvPr id="7" name="TextBox 7"/>
          <p:cNvSpPr txBox="1"/>
          <p:nvPr/>
        </p:nvSpPr>
        <p:spPr>
          <a:xfrm>
            <a:off x="6801209" y="6743065"/>
            <a:ext cx="10677485" cy="178054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4759"/>
              </a:lnSpc>
            </a:pPr>
            <a:r>
              <a:rPr lang="en-US" sz="3399" b="1">
                <a:solidFill>
                  <a:srgbClr val="000000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AlphaFold2</a:t>
            </a:r>
            <a:r>
              <a:rPr lang="en-US" sz="3399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 ist ein KI-Programm, das die Form eines Proteins aus seiner Aminosäure-Reihenfolge vorhersagen kann.</a:t>
            </a:r>
          </a:p>
        </p:txBody>
      </p:sp>
    </p:spTree>
  </p:cSld>
  <p:clrMapOvr>
    <a:masterClrMapping/>
  </p:clrMapOvr>
  <p:transition spd="slow">
    <p:push dir="u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DF9F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 flipH="1">
            <a:off x="-2890284" y="-278304"/>
            <a:ext cx="18274431" cy="13682980"/>
          </a:xfrm>
          <a:custGeom>
            <a:avLst/>
            <a:gdLst/>
            <a:ahLst/>
            <a:cxnLst/>
            <a:rect l="l" t="t" r="r" b="b"/>
            <a:pathLst>
              <a:path w="18274431" h="13682980">
                <a:moveTo>
                  <a:pt x="18274431" y="0"/>
                </a:moveTo>
                <a:lnTo>
                  <a:pt x="0" y="0"/>
                </a:lnTo>
                <a:lnTo>
                  <a:pt x="0" y="13682980"/>
                </a:lnTo>
                <a:lnTo>
                  <a:pt x="18274431" y="13682980"/>
                </a:lnTo>
                <a:lnTo>
                  <a:pt x="18274431" y="0"/>
                </a:lnTo>
                <a:close/>
              </a:path>
            </a:pathLst>
          </a:custGeom>
          <a:blipFill>
            <a:blip r:embed="rId2">
              <a:alphaModFix amt="30000"/>
            </a:blip>
            <a:stretch>
              <a:fillRect/>
            </a:stretch>
          </a:blipFill>
        </p:spPr>
      </p:sp>
      <p:sp>
        <p:nvSpPr>
          <p:cNvPr id="3" name="Freeform 3"/>
          <p:cNvSpPr/>
          <p:nvPr/>
        </p:nvSpPr>
        <p:spPr>
          <a:xfrm>
            <a:off x="4067601" y="2357298"/>
            <a:ext cx="10152797" cy="7639980"/>
          </a:xfrm>
          <a:custGeom>
            <a:avLst/>
            <a:gdLst/>
            <a:ahLst/>
            <a:cxnLst/>
            <a:rect l="l" t="t" r="r" b="b"/>
            <a:pathLst>
              <a:path w="10152797" h="7639980">
                <a:moveTo>
                  <a:pt x="0" y="0"/>
                </a:moveTo>
                <a:lnTo>
                  <a:pt x="10152798" y="0"/>
                </a:lnTo>
                <a:lnTo>
                  <a:pt x="10152798" y="7639979"/>
                </a:lnTo>
                <a:lnTo>
                  <a:pt x="0" y="7639979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</p:sp>
      <p:sp>
        <p:nvSpPr>
          <p:cNvPr id="4" name="TextBox 4"/>
          <p:cNvSpPr txBox="1"/>
          <p:nvPr/>
        </p:nvSpPr>
        <p:spPr>
          <a:xfrm>
            <a:off x="468692" y="197738"/>
            <a:ext cx="17350616" cy="19621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7679"/>
              </a:lnSpc>
            </a:pPr>
            <a:r>
              <a:rPr lang="en-US" sz="6399" spc="-127">
                <a:solidFill>
                  <a:srgbClr val="444949"/>
                </a:solidFill>
                <a:latin typeface="Tenor Sans"/>
                <a:ea typeface="Tenor Sans"/>
                <a:cs typeface="Tenor Sans"/>
                <a:sym typeface="Tenor Sans"/>
              </a:rPr>
              <a:t>Entwurf neuartiger Proteinstrukturen mit Künstlicher Intelligenz</a:t>
            </a:r>
          </a:p>
        </p:txBody>
      </p:sp>
    </p:spTree>
  </p:cSld>
  <p:clrMapOvr>
    <a:masterClrMapping/>
  </p:clrMapOvr>
  <p:transition spd="slow">
    <p:push dir="u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BCDC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736175" y="1662504"/>
            <a:ext cx="11452876" cy="15811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6298"/>
              </a:lnSpc>
            </a:pPr>
            <a:r>
              <a:rPr lang="en-US" sz="5248" spc="-104">
                <a:solidFill>
                  <a:srgbClr val="000000"/>
                </a:solidFill>
                <a:latin typeface="Tenor Sans"/>
                <a:ea typeface="Tenor Sans"/>
                <a:cs typeface="Tenor Sans"/>
                <a:sym typeface="Tenor Sans"/>
              </a:rPr>
              <a:t>ESM-2 und ProGen - Sprachmodelle für Maschinenlernen</a:t>
            </a:r>
          </a:p>
        </p:txBody>
      </p:sp>
      <p:grpSp>
        <p:nvGrpSpPr>
          <p:cNvPr id="3" name="Group 3"/>
          <p:cNvGrpSpPr/>
          <p:nvPr/>
        </p:nvGrpSpPr>
        <p:grpSpPr>
          <a:xfrm>
            <a:off x="736175" y="4139015"/>
            <a:ext cx="7821713" cy="5119285"/>
            <a:chOff x="0" y="0"/>
            <a:chExt cx="10428951" cy="6825714"/>
          </a:xfrm>
        </p:grpSpPr>
        <p:sp>
          <p:nvSpPr>
            <p:cNvPr id="4" name="TextBox 4"/>
            <p:cNvSpPr txBox="1"/>
            <p:nvPr/>
          </p:nvSpPr>
          <p:spPr>
            <a:xfrm>
              <a:off x="0" y="25077"/>
              <a:ext cx="10428951" cy="888382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5559"/>
                </a:lnSpc>
                <a:spcBef>
                  <a:spcPct val="0"/>
                </a:spcBef>
              </a:pPr>
              <a:r>
                <a:rPr lang="en-US" sz="3971" spc="-39">
                  <a:solidFill>
                    <a:srgbClr val="444949"/>
                  </a:solidFill>
                  <a:latin typeface="Clear Sans"/>
                  <a:ea typeface="Clear Sans"/>
                  <a:cs typeface="Clear Sans"/>
                  <a:sym typeface="Clear Sans"/>
                </a:rPr>
                <a:t>ESM-2 – Fokus auf Sequenzen</a:t>
              </a:r>
            </a:p>
          </p:txBody>
        </p:sp>
        <p:sp>
          <p:nvSpPr>
            <p:cNvPr id="5" name="TextBox 5"/>
            <p:cNvSpPr txBox="1"/>
            <p:nvPr/>
          </p:nvSpPr>
          <p:spPr>
            <a:xfrm>
              <a:off x="0" y="1403927"/>
              <a:ext cx="10428951" cy="5421786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625113" lvl="1" indent="-312557" algn="l">
                <a:lnSpc>
                  <a:spcPts val="4053"/>
                </a:lnSpc>
                <a:spcBef>
                  <a:spcPct val="0"/>
                </a:spcBef>
                <a:buFont typeface="Arial"/>
                <a:buChar char="•"/>
              </a:pPr>
              <a:r>
                <a:rPr lang="en-US" sz="2895" spc="-28">
                  <a:solidFill>
                    <a:srgbClr val="444949"/>
                  </a:solidFill>
                  <a:latin typeface="Clear Sans"/>
                  <a:ea typeface="Clear Sans"/>
                  <a:cs typeface="Clear Sans"/>
                  <a:sym typeface="Clear Sans"/>
                </a:rPr>
                <a:t>Sprachmodell, das sich ausschließlich auf Sequenzen und nicht auf Strukturen konzentriert.</a:t>
              </a:r>
            </a:p>
            <a:p>
              <a:pPr marL="625113" lvl="1" indent="-312557" algn="l">
                <a:lnSpc>
                  <a:spcPts val="4053"/>
                </a:lnSpc>
                <a:spcBef>
                  <a:spcPct val="0"/>
                </a:spcBef>
                <a:buFont typeface="Arial"/>
                <a:buChar char="•"/>
              </a:pPr>
              <a:r>
                <a:rPr lang="en-US" sz="2895" spc="-28">
                  <a:solidFill>
                    <a:srgbClr val="444949"/>
                  </a:solidFill>
                  <a:latin typeface="Clear Sans"/>
                  <a:ea typeface="Clear Sans"/>
                  <a:cs typeface="Clear Sans"/>
                  <a:sym typeface="Clear Sans"/>
                </a:rPr>
                <a:t>Erwartet wird, dass diese Proteine eine Vielzahl von Strukturen aufweisen, teils stark abweichend von natürlich vorkommenden.</a:t>
              </a:r>
            </a:p>
            <a:p>
              <a:pPr algn="l">
                <a:lnSpc>
                  <a:spcPts val="3913"/>
                </a:lnSpc>
                <a:spcBef>
                  <a:spcPct val="0"/>
                </a:spcBef>
              </a:pPr>
              <a:endParaRPr lang="en-US" sz="2895" spc="-28">
                <a:solidFill>
                  <a:srgbClr val="444949"/>
                </a:solidFill>
                <a:latin typeface="Clear Sans"/>
                <a:ea typeface="Clear Sans"/>
                <a:cs typeface="Clear Sans"/>
                <a:sym typeface="Clear Sans"/>
              </a:endParaRPr>
            </a:p>
          </p:txBody>
        </p:sp>
      </p:grpSp>
      <p:grpSp>
        <p:nvGrpSpPr>
          <p:cNvPr id="6" name="Group 6"/>
          <p:cNvGrpSpPr/>
          <p:nvPr/>
        </p:nvGrpSpPr>
        <p:grpSpPr>
          <a:xfrm>
            <a:off x="9144000" y="4302043"/>
            <a:ext cx="7525834" cy="3656054"/>
            <a:chOff x="0" y="0"/>
            <a:chExt cx="10034446" cy="4874739"/>
          </a:xfrm>
        </p:grpSpPr>
        <p:sp>
          <p:nvSpPr>
            <p:cNvPr id="7" name="TextBox 7"/>
            <p:cNvSpPr txBox="1"/>
            <p:nvPr/>
          </p:nvSpPr>
          <p:spPr>
            <a:xfrm>
              <a:off x="0" y="-106279"/>
              <a:ext cx="10034446" cy="1062991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6719"/>
                </a:lnSpc>
                <a:spcBef>
                  <a:spcPct val="0"/>
                </a:spcBef>
              </a:pPr>
              <a:r>
                <a:rPr lang="en-US" sz="4799" spc="-47">
                  <a:solidFill>
                    <a:srgbClr val="444949"/>
                  </a:solidFill>
                  <a:latin typeface="Clear Sans"/>
                  <a:ea typeface="Clear Sans"/>
                  <a:cs typeface="Clear Sans"/>
                  <a:sym typeface="Clear Sans"/>
                </a:rPr>
                <a:t>ProGen</a:t>
              </a:r>
            </a:p>
          </p:txBody>
        </p:sp>
        <p:sp>
          <p:nvSpPr>
            <p:cNvPr id="8" name="TextBox 8"/>
            <p:cNvSpPr txBox="1"/>
            <p:nvPr/>
          </p:nvSpPr>
          <p:spPr>
            <a:xfrm>
              <a:off x="0" y="1435991"/>
              <a:ext cx="10034446" cy="3438748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646278" lvl="1" indent="-323139" algn="l">
                <a:lnSpc>
                  <a:spcPts val="4190"/>
                </a:lnSpc>
                <a:buFont typeface="Arial"/>
                <a:buChar char="•"/>
              </a:pPr>
              <a:r>
                <a:rPr lang="en-US" sz="2993" spc="-29">
                  <a:solidFill>
                    <a:srgbClr val="444949"/>
                  </a:solidFill>
                  <a:latin typeface="Clear Sans"/>
                  <a:ea typeface="Clear Sans"/>
                  <a:cs typeface="Clear Sans"/>
                  <a:sym typeface="Clear Sans"/>
                </a:rPr>
                <a:t>Erfordert keine Proteinstruktur für das Design, sondern umfangreiche Sequenzdatensätze für eine bestimmte Proteinfamilie.</a:t>
              </a:r>
            </a:p>
            <a:p>
              <a:pPr algn="l">
                <a:lnSpc>
                  <a:spcPts val="4190"/>
                </a:lnSpc>
                <a:spcBef>
                  <a:spcPct val="0"/>
                </a:spcBef>
              </a:pPr>
              <a:endParaRPr lang="en-US" sz="2993" spc="-29">
                <a:solidFill>
                  <a:srgbClr val="444949"/>
                </a:solidFill>
                <a:latin typeface="Clear Sans"/>
                <a:ea typeface="Clear Sans"/>
                <a:cs typeface="Clear Sans"/>
                <a:sym typeface="Clear Sans"/>
              </a:endParaRPr>
            </a:p>
          </p:txBody>
        </p:sp>
      </p:grpSp>
      <p:sp>
        <p:nvSpPr>
          <p:cNvPr id="9" name="Freeform 9"/>
          <p:cNvSpPr/>
          <p:nvPr/>
        </p:nvSpPr>
        <p:spPr>
          <a:xfrm rot="-4019077" flipH="1">
            <a:off x="13453127" y="-4226448"/>
            <a:ext cx="5747477" cy="14018235"/>
          </a:xfrm>
          <a:custGeom>
            <a:avLst/>
            <a:gdLst/>
            <a:ahLst/>
            <a:cxnLst/>
            <a:rect l="l" t="t" r="r" b="b"/>
            <a:pathLst>
              <a:path w="5747477" h="14018235">
                <a:moveTo>
                  <a:pt x="5747477" y="0"/>
                </a:moveTo>
                <a:lnTo>
                  <a:pt x="0" y="0"/>
                </a:lnTo>
                <a:lnTo>
                  <a:pt x="0" y="14018235"/>
                </a:lnTo>
                <a:lnTo>
                  <a:pt x="5747477" y="14018235"/>
                </a:lnTo>
                <a:lnTo>
                  <a:pt x="5747477" y="0"/>
                </a:lnTo>
                <a:close/>
              </a:path>
            </a:pathLst>
          </a:custGeom>
          <a:blipFill>
            <a:blip r:embed="rId2">
              <a:alphaModFix amt="26000"/>
            </a:blip>
            <a:stretch>
              <a:fillRect/>
            </a:stretch>
          </a:blipFill>
        </p:spPr>
      </p:sp>
    </p:spTree>
  </p:cSld>
  <p:clrMapOvr>
    <a:masterClrMapping/>
  </p:clrMapOvr>
  <p:transition spd="slow">
    <p:push dir="u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DF9F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11784040" y="0"/>
            <a:ext cx="6503960" cy="10585948"/>
          </a:xfrm>
          <a:custGeom>
            <a:avLst/>
            <a:gdLst/>
            <a:ahLst/>
            <a:cxnLst/>
            <a:rect l="l" t="t" r="r" b="b"/>
            <a:pathLst>
              <a:path w="6503960" h="10585948">
                <a:moveTo>
                  <a:pt x="0" y="0"/>
                </a:moveTo>
                <a:lnTo>
                  <a:pt x="6503960" y="0"/>
                </a:lnTo>
                <a:lnTo>
                  <a:pt x="6503960" y="10585948"/>
                </a:lnTo>
                <a:lnTo>
                  <a:pt x="0" y="10585948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r="-62761"/>
            </a:stretch>
          </a:blipFill>
        </p:spPr>
      </p:sp>
      <p:sp>
        <p:nvSpPr>
          <p:cNvPr id="3" name="TextBox 3"/>
          <p:cNvSpPr txBox="1"/>
          <p:nvPr/>
        </p:nvSpPr>
        <p:spPr>
          <a:xfrm>
            <a:off x="441310" y="923925"/>
            <a:ext cx="4456158" cy="87756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7134"/>
              </a:lnSpc>
            </a:pPr>
            <a:r>
              <a:rPr lang="en-US" sz="5096" b="1" dirty="0" err="1">
                <a:solidFill>
                  <a:srgbClr val="000000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ProteinMPNN</a:t>
            </a:r>
            <a:endParaRPr lang="en-US" sz="5096" b="1" dirty="0">
              <a:solidFill>
                <a:srgbClr val="000000"/>
              </a:solidFill>
              <a:latin typeface="Open Sans Bold"/>
              <a:ea typeface="Open Sans Bold"/>
              <a:cs typeface="Open Sans Bold"/>
              <a:sym typeface="Open Sans Bold"/>
            </a:endParaRPr>
          </a:p>
        </p:txBody>
      </p:sp>
      <p:sp>
        <p:nvSpPr>
          <p:cNvPr id="4" name="TextBox 4"/>
          <p:cNvSpPr txBox="1"/>
          <p:nvPr/>
        </p:nvSpPr>
        <p:spPr>
          <a:xfrm>
            <a:off x="441310" y="2291732"/>
            <a:ext cx="10764976" cy="246267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603276" lvl="1" indent="-301638" algn="l">
              <a:lnSpc>
                <a:spcPts val="3911"/>
              </a:lnSpc>
              <a:buFont typeface="Arial"/>
              <a:buChar char="•"/>
            </a:pPr>
            <a:r>
              <a:rPr lang="en-US" sz="2794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 verbessert ein früheres Modell für graphenbasiertes Proteindesign und wurde umfassend experimentell validiert, um Proteine mit bestehenden und neuartigen Falten sowie große symmetrische Proteinzusammensetzungen zu entwerfen.</a:t>
            </a:r>
          </a:p>
        </p:txBody>
      </p:sp>
      <p:sp>
        <p:nvSpPr>
          <p:cNvPr id="5" name="TextBox 5"/>
          <p:cNvSpPr txBox="1"/>
          <p:nvPr/>
        </p:nvSpPr>
        <p:spPr>
          <a:xfrm>
            <a:off x="692282" y="5232917"/>
            <a:ext cx="4205187" cy="103204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8472"/>
              </a:lnSpc>
            </a:pPr>
            <a:r>
              <a:rPr lang="en-US" sz="6052" b="1">
                <a:solidFill>
                  <a:srgbClr val="000000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Frame2seq</a:t>
            </a:r>
          </a:p>
        </p:txBody>
      </p:sp>
      <p:sp>
        <p:nvSpPr>
          <p:cNvPr id="6" name="TextBox 6"/>
          <p:cNvSpPr txBox="1"/>
          <p:nvPr/>
        </p:nvSpPr>
        <p:spPr>
          <a:xfrm>
            <a:off x="0" y="6970911"/>
            <a:ext cx="8912317" cy="118046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734059" lvl="1" indent="-367030" algn="ctr">
              <a:lnSpc>
                <a:spcPts val="4759"/>
              </a:lnSpc>
              <a:buFont typeface="Arial"/>
              <a:buChar char="•"/>
            </a:pPr>
            <a:r>
              <a:rPr lang="en-US" sz="3399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sagt Sequenzen in einem einzigen Durchgang vorher.</a:t>
            </a:r>
          </a:p>
        </p:txBody>
      </p:sp>
    </p:spTree>
  </p:cSld>
  <p:clrMapOvr>
    <a:masterClrMapping/>
  </p:clrMapOvr>
  <p:transition spd="slow">
    <p:push dir="u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BCDC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275594" y="273010"/>
            <a:ext cx="16175741" cy="18859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4978"/>
              </a:lnSpc>
            </a:pPr>
            <a:r>
              <a:rPr lang="en-US" sz="4148" spc="-82">
                <a:solidFill>
                  <a:srgbClr val="444949"/>
                </a:solidFill>
                <a:latin typeface="Tenor Sans"/>
                <a:ea typeface="Tenor Sans"/>
                <a:cs typeface="Tenor Sans"/>
                <a:sym typeface="Tenor Sans"/>
              </a:rPr>
              <a:t>Neuere Methoden für das KI-gestützte Design von Proteinen verwenden </a:t>
            </a:r>
            <a:r>
              <a:rPr lang="en-US" sz="4148" u="sng" spc="-82">
                <a:solidFill>
                  <a:srgbClr val="444949"/>
                </a:solidFill>
                <a:latin typeface="Tenor Sans"/>
                <a:ea typeface="Tenor Sans"/>
                <a:cs typeface="Tenor Sans"/>
                <a:sym typeface="Tenor Sans"/>
              </a:rPr>
              <a:t>Diffusionsmodelle</a:t>
            </a:r>
            <a:r>
              <a:rPr lang="en-US" sz="4148" spc="-82">
                <a:solidFill>
                  <a:srgbClr val="444949"/>
                </a:solidFill>
                <a:latin typeface="Tenor Sans"/>
                <a:ea typeface="Tenor Sans"/>
                <a:cs typeface="Tenor Sans"/>
                <a:sym typeface="Tenor Sans"/>
              </a:rPr>
              <a:t>, die an die Bilderzeugungstechniken angepasst sind.</a:t>
            </a:r>
          </a:p>
        </p:txBody>
      </p:sp>
      <p:sp>
        <p:nvSpPr>
          <p:cNvPr id="3" name="Freeform 3"/>
          <p:cNvSpPr/>
          <p:nvPr/>
        </p:nvSpPr>
        <p:spPr>
          <a:xfrm rot="-4019077" flipH="1">
            <a:off x="13428750" y="-4299579"/>
            <a:ext cx="5747477" cy="14018235"/>
          </a:xfrm>
          <a:custGeom>
            <a:avLst/>
            <a:gdLst/>
            <a:ahLst/>
            <a:cxnLst/>
            <a:rect l="l" t="t" r="r" b="b"/>
            <a:pathLst>
              <a:path w="5747477" h="14018235">
                <a:moveTo>
                  <a:pt x="5747477" y="0"/>
                </a:moveTo>
                <a:lnTo>
                  <a:pt x="0" y="0"/>
                </a:lnTo>
                <a:lnTo>
                  <a:pt x="0" y="14018235"/>
                </a:lnTo>
                <a:lnTo>
                  <a:pt x="5747477" y="14018235"/>
                </a:lnTo>
                <a:lnTo>
                  <a:pt x="5747477" y="0"/>
                </a:lnTo>
                <a:close/>
              </a:path>
            </a:pathLst>
          </a:custGeom>
          <a:blipFill>
            <a:blip r:embed="rId2">
              <a:alphaModFix amt="26000"/>
            </a:blip>
            <a:stretch>
              <a:fillRect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3005829" y="2484298"/>
            <a:ext cx="10318420" cy="5610641"/>
          </a:xfrm>
          <a:custGeom>
            <a:avLst/>
            <a:gdLst/>
            <a:ahLst/>
            <a:cxnLst/>
            <a:rect l="l" t="t" r="r" b="b"/>
            <a:pathLst>
              <a:path w="10318420" h="5610641">
                <a:moveTo>
                  <a:pt x="0" y="0"/>
                </a:moveTo>
                <a:lnTo>
                  <a:pt x="10318420" y="0"/>
                </a:lnTo>
                <a:lnTo>
                  <a:pt x="10318420" y="5610641"/>
                </a:lnTo>
                <a:lnTo>
                  <a:pt x="0" y="561064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</p:sp>
      <p:sp>
        <p:nvSpPr>
          <p:cNvPr id="5" name="TextBox 5"/>
          <p:cNvSpPr txBox="1"/>
          <p:nvPr/>
        </p:nvSpPr>
        <p:spPr>
          <a:xfrm>
            <a:off x="3005829" y="8190999"/>
            <a:ext cx="7525834" cy="53649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4480"/>
              </a:lnSpc>
              <a:spcBef>
                <a:spcPct val="0"/>
              </a:spcBef>
            </a:pPr>
            <a:r>
              <a:rPr lang="en-US" sz="3200" spc="-32">
                <a:solidFill>
                  <a:srgbClr val="444949"/>
                </a:solidFill>
                <a:latin typeface="Clear Sans"/>
                <a:ea typeface="Clear Sans"/>
                <a:cs typeface="Clear Sans"/>
                <a:sym typeface="Clear Sans"/>
              </a:rPr>
              <a:t>Diffusionsmodelle</a:t>
            </a:r>
          </a:p>
        </p:txBody>
      </p:sp>
    </p:spTree>
  </p:cSld>
  <p:clrMapOvr>
    <a:masterClrMapping/>
  </p:clrMapOvr>
  <p:transition spd="slow">
    <p:push dir="u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DF9F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 flipH="1">
            <a:off x="-2890284" y="-278304"/>
            <a:ext cx="18274431" cy="13682980"/>
          </a:xfrm>
          <a:custGeom>
            <a:avLst/>
            <a:gdLst/>
            <a:ahLst/>
            <a:cxnLst/>
            <a:rect l="l" t="t" r="r" b="b"/>
            <a:pathLst>
              <a:path w="18274431" h="13682980">
                <a:moveTo>
                  <a:pt x="18274431" y="0"/>
                </a:moveTo>
                <a:lnTo>
                  <a:pt x="0" y="0"/>
                </a:lnTo>
                <a:lnTo>
                  <a:pt x="0" y="13682980"/>
                </a:lnTo>
                <a:lnTo>
                  <a:pt x="18274431" y="13682980"/>
                </a:lnTo>
                <a:lnTo>
                  <a:pt x="18274431" y="0"/>
                </a:lnTo>
                <a:close/>
              </a:path>
            </a:pathLst>
          </a:custGeom>
          <a:blipFill>
            <a:blip r:embed="rId2">
              <a:alphaModFix amt="30000"/>
            </a:blip>
            <a:stretch>
              <a:fillRect/>
            </a:stretch>
          </a:blipFill>
        </p:spPr>
      </p:sp>
      <p:sp>
        <p:nvSpPr>
          <p:cNvPr id="3" name="Freeform 3"/>
          <p:cNvSpPr/>
          <p:nvPr/>
        </p:nvSpPr>
        <p:spPr>
          <a:xfrm>
            <a:off x="9408546" y="3468548"/>
            <a:ext cx="6240147" cy="4124588"/>
          </a:xfrm>
          <a:custGeom>
            <a:avLst/>
            <a:gdLst/>
            <a:ahLst/>
            <a:cxnLst/>
            <a:rect l="l" t="t" r="r" b="b"/>
            <a:pathLst>
              <a:path w="6240147" h="6189276">
                <a:moveTo>
                  <a:pt x="0" y="0"/>
                </a:moveTo>
                <a:lnTo>
                  <a:pt x="6240147" y="0"/>
                </a:lnTo>
                <a:lnTo>
                  <a:pt x="6240147" y="6189276"/>
                </a:lnTo>
                <a:lnTo>
                  <a:pt x="0" y="6189276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b="-50058"/>
            </a:stretch>
          </a:blipFill>
        </p:spPr>
        <p:txBody>
          <a:bodyPr/>
          <a:lstStyle/>
          <a:p>
            <a:endParaRPr lang="en-GB" dirty="0"/>
          </a:p>
        </p:txBody>
      </p:sp>
      <p:sp>
        <p:nvSpPr>
          <p:cNvPr id="4" name="TextBox 4"/>
          <p:cNvSpPr txBox="1"/>
          <p:nvPr/>
        </p:nvSpPr>
        <p:spPr>
          <a:xfrm>
            <a:off x="492404" y="595239"/>
            <a:ext cx="7648533" cy="364744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9600"/>
              </a:lnSpc>
            </a:pPr>
            <a:r>
              <a:rPr lang="en-US" sz="8000" spc="-160" dirty="0" err="1">
                <a:solidFill>
                  <a:srgbClr val="82A696"/>
                </a:solidFill>
                <a:latin typeface="Tenor Sans"/>
                <a:ea typeface="Tenor Sans"/>
                <a:cs typeface="Tenor Sans"/>
                <a:sym typeface="Tenor Sans"/>
              </a:rPr>
              <a:t>Fortschritte</a:t>
            </a:r>
            <a:r>
              <a:rPr lang="en-US" sz="8000" spc="-160" dirty="0">
                <a:solidFill>
                  <a:srgbClr val="82A696"/>
                </a:solidFill>
                <a:latin typeface="Tenor Sans"/>
                <a:ea typeface="Tenor Sans"/>
                <a:cs typeface="Tenor Sans"/>
                <a:sym typeface="Tenor Sans"/>
              </a:rPr>
              <a:t> </a:t>
            </a:r>
            <a:r>
              <a:rPr lang="en-US" sz="8000" spc="-160" dirty="0" err="1">
                <a:solidFill>
                  <a:srgbClr val="82A696"/>
                </a:solidFill>
                <a:latin typeface="Tenor Sans"/>
                <a:ea typeface="Tenor Sans"/>
                <a:cs typeface="Tenor Sans"/>
                <a:sym typeface="Tenor Sans"/>
              </a:rPr>
              <a:t>durch</a:t>
            </a:r>
            <a:r>
              <a:rPr lang="en-US" sz="8000" spc="-160" dirty="0">
                <a:solidFill>
                  <a:srgbClr val="82A696"/>
                </a:solidFill>
                <a:latin typeface="Tenor Sans"/>
                <a:ea typeface="Tenor Sans"/>
                <a:cs typeface="Tenor Sans"/>
                <a:sym typeface="Tenor Sans"/>
              </a:rPr>
              <a:t> KI </a:t>
            </a:r>
            <a:r>
              <a:rPr lang="en-US" sz="8000" spc="-160" dirty="0" err="1">
                <a:solidFill>
                  <a:srgbClr val="82A696"/>
                </a:solidFill>
                <a:latin typeface="Tenor Sans"/>
                <a:ea typeface="Tenor Sans"/>
                <a:cs typeface="Tenor Sans"/>
                <a:sym typeface="Tenor Sans"/>
              </a:rPr>
              <a:t>im</a:t>
            </a:r>
            <a:r>
              <a:rPr lang="en-US" sz="8000" spc="-160" dirty="0">
                <a:solidFill>
                  <a:srgbClr val="82A696"/>
                </a:solidFill>
                <a:latin typeface="Tenor Sans"/>
                <a:ea typeface="Tenor Sans"/>
                <a:cs typeface="Tenor Sans"/>
                <a:sym typeface="Tenor Sans"/>
              </a:rPr>
              <a:t> Protein-Design</a:t>
            </a:r>
          </a:p>
        </p:txBody>
      </p:sp>
      <p:grpSp>
        <p:nvGrpSpPr>
          <p:cNvPr id="5" name="Group 5"/>
          <p:cNvGrpSpPr/>
          <p:nvPr/>
        </p:nvGrpSpPr>
        <p:grpSpPr>
          <a:xfrm>
            <a:off x="8140937" y="614289"/>
            <a:ext cx="9118363" cy="2616303"/>
            <a:chOff x="0" y="0"/>
            <a:chExt cx="12157817" cy="3488404"/>
          </a:xfrm>
        </p:grpSpPr>
        <p:sp>
          <p:nvSpPr>
            <p:cNvPr id="6" name="TextBox 6"/>
            <p:cNvSpPr txBox="1"/>
            <p:nvPr/>
          </p:nvSpPr>
          <p:spPr>
            <a:xfrm>
              <a:off x="0" y="-76200"/>
              <a:ext cx="12157817" cy="880534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5599"/>
                </a:lnSpc>
                <a:spcBef>
                  <a:spcPct val="0"/>
                </a:spcBef>
              </a:pPr>
              <a:r>
                <a:rPr lang="en-US" sz="3999" spc="-39">
                  <a:solidFill>
                    <a:srgbClr val="444949"/>
                  </a:solidFill>
                  <a:latin typeface="Clear Sans"/>
                  <a:ea typeface="Clear Sans"/>
                  <a:cs typeface="Clear Sans"/>
                  <a:sym typeface="Clear Sans"/>
                </a:rPr>
                <a:t>COVID-19-Impfstoffentwicklung (2020)</a:t>
              </a:r>
            </a:p>
          </p:txBody>
        </p:sp>
        <p:sp>
          <p:nvSpPr>
            <p:cNvPr id="7" name="TextBox 7"/>
            <p:cNvSpPr txBox="1"/>
            <p:nvPr/>
          </p:nvSpPr>
          <p:spPr>
            <a:xfrm>
              <a:off x="0" y="1283216"/>
              <a:ext cx="12157817" cy="2197836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4432"/>
                </a:lnSpc>
                <a:spcBef>
                  <a:spcPct val="0"/>
                </a:spcBef>
              </a:pPr>
              <a:r>
                <a:rPr lang="en-US" sz="3165" spc="-31">
                  <a:solidFill>
                    <a:srgbClr val="444949"/>
                  </a:solidFill>
                  <a:latin typeface="Clear Sans"/>
                  <a:ea typeface="Clear Sans"/>
                  <a:cs typeface="Clear Sans"/>
                  <a:sym typeface="Clear Sans"/>
                </a:rPr>
                <a:t>Forscher an der University of Washington entwickelten Proteine, die speziell auf einen Teil des SARS-CoV-2-Spike-Proteins abzielen</a:t>
              </a:r>
            </a:p>
          </p:txBody>
        </p:sp>
      </p:grpSp>
      <p:sp>
        <p:nvSpPr>
          <p:cNvPr id="8" name="TextBox 8"/>
          <p:cNvSpPr txBox="1"/>
          <p:nvPr/>
        </p:nvSpPr>
        <p:spPr>
          <a:xfrm>
            <a:off x="492404" y="4763493"/>
            <a:ext cx="7426292" cy="260119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4152"/>
              </a:lnSpc>
              <a:spcBef>
                <a:spcPct val="0"/>
              </a:spcBef>
            </a:pPr>
            <a:r>
              <a:rPr lang="en-US" sz="2965" spc="-29">
                <a:solidFill>
                  <a:srgbClr val="444949"/>
                </a:solidFill>
                <a:latin typeface="Clear Sans"/>
                <a:ea typeface="Clear Sans"/>
                <a:cs typeface="Clear Sans"/>
                <a:sym typeface="Clear Sans"/>
              </a:rPr>
              <a:t>Entwicklung von Proteinen, die:</a:t>
            </a:r>
          </a:p>
          <a:p>
            <a:pPr marL="640313" lvl="1" indent="-320156" algn="l">
              <a:lnSpc>
                <a:spcPts val="4152"/>
              </a:lnSpc>
              <a:spcBef>
                <a:spcPct val="0"/>
              </a:spcBef>
              <a:buFont typeface="Arial"/>
              <a:buChar char="•"/>
            </a:pPr>
            <a:r>
              <a:rPr lang="en-US" sz="2965" spc="-29">
                <a:solidFill>
                  <a:srgbClr val="444949"/>
                </a:solidFill>
                <a:latin typeface="Clear Sans"/>
                <a:ea typeface="Clear Sans"/>
                <a:cs typeface="Clear Sans"/>
                <a:sym typeface="Clear Sans"/>
              </a:rPr>
              <a:t>Tumore zerstören</a:t>
            </a:r>
          </a:p>
          <a:p>
            <a:pPr marL="640313" lvl="1" indent="-320156" algn="l">
              <a:lnSpc>
                <a:spcPts val="4152"/>
              </a:lnSpc>
              <a:spcBef>
                <a:spcPct val="0"/>
              </a:spcBef>
              <a:buFont typeface="Arial"/>
              <a:buChar char="•"/>
            </a:pPr>
            <a:r>
              <a:rPr lang="en-US" sz="2965" spc="-29">
                <a:solidFill>
                  <a:srgbClr val="444949"/>
                </a:solidFill>
                <a:latin typeface="Clear Sans"/>
                <a:ea typeface="Clear Sans"/>
                <a:cs typeface="Clear Sans"/>
                <a:sym typeface="Clear Sans"/>
              </a:rPr>
              <a:t>an Toxine in Schlangengiften (z. B. von Kobras) binden</a:t>
            </a:r>
          </a:p>
          <a:p>
            <a:pPr algn="l">
              <a:lnSpc>
                <a:spcPts val="4152"/>
              </a:lnSpc>
              <a:spcBef>
                <a:spcPct val="0"/>
              </a:spcBef>
            </a:pPr>
            <a:endParaRPr lang="en-US" sz="2965" spc="-29">
              <a:solidFill>
                <a:srgbClr val="444949"/>
              </a:solidFill>
              <a:latin typeface="Clear Sans"/>
              <a:ea typeface="Clear Sans"/>
              <a:cs typeface="Clear Sans"/>
              <a:sym typeface="Clear Sans"/>
            </a:endParaRPr>
          </a:p>
        </p:txBody>
      </p:sp>
      <p:sp>
        <p:nvSpPr>
          <p:cNvPr id="9" name="TextBox 9"/>
          <p:cNvSpPr txBox="1"/>
          <p:nvPr/>
        </p:nvSpPr>
        <p:spPr>
          <a:xfrm>
            <a:off x="8991600" y="7952297"/>
            <a:ext cx="6240147" cy="49784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060"/>
              </a:lnSpc>
            </a:pPr>
            <a:r>
              <a:rPr lang="en-US" sz="2900" dirty="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Coronavirus</a:t>
            </a:r>
          </a:p>
        </p:txBody>
      </p:sp>
    </p:spTree>
  </p:cSld>
  <p:clrMapOvr>
    <a:masterClrMapping/>
  </p:clrMapOvr>
  <p:transition spd="slow">
    <p:push dir="u"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778</TotalTime>
  <Words>452</Words>
  <Application>Microsoft Office PowerPoint</Application>
  <PresentationFormat>Довільний</PresentationFormat>
  <Paragraphs>56</Paragraphs>
  <Slides>11</Slides>
  <Notes>0</Notes>
  <HiddenSlides>0</HiddenSlides>
  <MMClips>0</MMClips>
  <ScaleCrop>false</ScaleCrop>
  <HeadingPairs>
    <vt:vector size="6" baseType="variant">
      <vt:variant>
        <vt:lpstr>Використані шрифти</vt:lpstr>
      </vt:variant>
      <vt:variant>
        <vt:i4>9</vt:i4>
      </vt:variant>
      <vt:variant>
        <vt:lpstr>Тема</vt:lpstr>
      </vt:variant>
      <vt:variant>
        <vt:i4>1</vt:i4>
      </vt:variant>
      <vt:variant>
        <vt:lpstr>Заголовки слайдів</vt:lpstr>
      </vt:variant>
      <vt:variant>
        <vt:i4>11</vt:i4>
      </vt:variant>
    </vt:vector>
  </HeadingPairs>
  <TitlesOfParts>
    <vt:vector size="21" baseType="lpstr">
      <vt:lpstr>Clear Sans Bold</vt:lpstr>
      <vt:lpstr>Open Sans</vt:lpstr>
      <vt:lpstr>Open Sans Bold</vt:lpstr>
      <vt:lpstr>Clear Sans</vt:lpstr>
      <vt:lpstr>Open Sans Italics</vt:lpstr>
      <vt:lpstr>Tenor Sans</vt:lpstr>
      <vt:lpstr>Arial</vt:lpstr>
      <vt:lpstr>Clear Sans Medium</vt:lpstr>
      <vt:lpstr>Calibri</vt:lpstr>
      <vt:lpstr>Office Theme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KI basiertes proteindesign</dc:title>
  <dc:creator>Саша Барышникова</dc:creator>
  <cp:lastModifiedBy>Саша Барышникова</cp:lastModifiedBy>
  <cp:revision>4</cp:revision>
  <dcterms:created xsi:type="dcterms:W3CDTF">2006-08-16T00:00:00Z</dcterms:created>
  <dcterms:modified xsi:type="dcterms:W3CDTF">2025-05-09T10:45:11Z</dcterms:modified>
  <dc:identifier>DAGm4HMg0mk</dc:identifier>
</cp:coreProperties>
</file>